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4" r:id="rId8"/>
    <p:sldId id="266" r:id="rId9"/>
    <p:sldId id="267" r:id="rId10"/>
    <p:sldId id="270" r:id="rId11"/>
    <p:sldId id="268" r:id="rId12"/>
    <p:sldId id="269" r:id="rId13"/>
    <p:sldId id="271" r:id="rId14"/>
    <p:sldId id="26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042AAE4-4673-46E3-A55D-0A24A81C6236}" type="datetimeFigureOut">
              <a:rPr lang="en-US" smtClean="0"/>
              <a:t>1/9/2024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024EB0-3825-4042-9F09-26338678520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42AAE4-4673-46E3-A55D-0A24A81C623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24EB0-3825-4042-9F09-26338678520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3024EB0-3825-4042-9F09-26338678520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42AAE4-4673-46E3-A55D-0A24A81C623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42AAE4-4673-46E3-A55D-0A24A81C6236}" type="datetimeFigureOut">
              <a:rPr lang="en-US" smtClean="0"/>
              <a:t>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3024EB0-3825-4042-9F09-26338678520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042AAE4-4673-46E3-A55D-0A24A81C6236}" type="datetimeFigureOut">
              <a:rPr lang="en-US" smtClean="0"/>
              <a:t>1/9/2024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3024EB0-3825-4042-9F09-26338678520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042AAE4-4673-46E3-A55D-0A24A81C6236}" type="datetimeFigureOut">
              <a:rPr lang="en-US" smtClean="0"/>
              <a:t>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24EB0-3825-4042-9F09-26338678520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042AAE4-4673-46E3-A55D-0A24A81C6236}" type="datetimeFigureOut">
              <a:rPr lang="en-US" smtClean="0"/>
              <a:t>1/9/2024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3024EB0-3825-4042-9F09-26338678520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42AAE4-4673-46E3-A55D-0A24A81C6236}" type="datetimeFigureOut">
              <a:rPr lang="en-US" smtClean="0"/>
              <a:t>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3024EB0-3825-4042-9F09-2633867852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042AAE4-4673-46E3-A55D-0A24A81C6236}" type="datetimeFigureOut">
              <a:rPr lang="en-US" smtClean="0"/>
              <a:t>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3024EB0-3825-4042-9F09-2633867852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3024EB0-3825-4042-9F09-26338678520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042AAE4-4673-46E3-A55D-0A24A81C6236}" type="datetimeFigureOut">
              <a:rPr lang="en-US" smtClean="0"/>
              <a:t>1/9/2024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3024EB0-3825-4042-9F09-26338678520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042AAE4-4673-46E3-A55D-0A24A81C6236}" type="datetimeFigureOut">
              <a:rPr lang="en-US" smtClean="0"/>
              <a:t>1/9/2024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42AAE4-4673-46E3-A55D-0A24A81C6236}" type="datetimeFigureOut">
              <a:rPr lang="en-US" smtClean="0"/>
              <a:t>1/9/2024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3024EB0-3825-4042-9F09-26338678520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lvl="0"/>
            <a:r>
              <a:rPr lang="sr-Latn-CS" sz="3200" b="1" dirty="0">
                <a:solidFill>
                  <a:prstClr val="black">
                    <a:tint val="75000"/>
                  </a:prstClr>
                </a:solidFill>
              </a:rPr>
              <a:t>Expressing Feelings Through Art</a:t>
            </a:r>
            <a:endParaRPr lang="en-US" sz="3200" dirty="0">
              <a:solidFill>
                <a:prstClr val="black">
                  <a:tint val="75000"/>
                </a:prstClr>
              </a:solidFill>
            </a:endParaRPr>
          </a:p>
          <a:p>
            <a:endParaRPr lang="en-US" dirty="0"/>
          </a:p>
        </p:txBody>
      </p:sp>
      <p:sp>
        <p:nvSpPr>
          <p:cNvPr id="2" name="Title 1"/>
          <p:cNvSpPr>
            <a:spLocks noGrp="1"/>
          </p:cNvSpPr>
          <p:nvPr>
            <p:ph type="ctrTitle"/>
          </p:nvPr>
        </p:nvSpPr>
        <p:spPr>
          <a:xfrm>
            <a:off x="817581" y="836712"/>
            <a:ext cx="7175351" cy="1944216"/>
          </a:xfrm>
        </p:spPr>
        <p:txBody>
          <a:bodyPr>
            <a:normAutofit fontScale="90000"/>
          </a:bodyPr>
          <a:lstStyle/>
          <a:p>
            <a:pPr algn="just">
              <a:spcAft>
                <a:spcPts val="0"/>
              </a:spcAft>
            </a:pPr>
            <a:r>
              <a:rPr lang="sr-Latn-CS" sz="8800" b="1" dirty="0" smtClean="0">
                <a:effectLst/>
                <a:latin typeface="Times New Roman"/>
                <a:ea typeface="Times New Roman"/>
              </a:rPr>
              <a:t>Art </a:t>
            </a:r>
            <a:r>
              <a:rPr lang="en-US" sz="4000" dirty="0" smtClean="0">
                <a:effectLst/>
                <a:latin typeface="Times New Roman"/>
                <a:ea typeface="Times New Roman"/>
              </a:rPr>
              <a:t/>
            </a:r>
            <a:br>
              <a:rPr lang="en-US" sz="4000" dirty="0" smtClean="0">
                <a:effectLst/>
                <a:latin typeface="Times New Roman"/>
                <a:ea typeface="Times New Roman"/>
              </a:rPr>
            </a:br>
            <a:endParaRPr lang="en-US" dirty="0"/>
          </a:p>
        </p:txBody>
      </p:sp>
    </p:spTree>
    <p:extLst>
      <p:ext uri="{BB962C8B-B14F-4D97-AF65-F5344CB8AC3E}">
        <p14:creationId xmlns:p14="http://schemas.microsoft.com/office/powerpoint/2010/main" val="9112267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527048"/>
            <a:ext cx="8784976" cy="4926288"/>
          </a:xfrm>
        </p:spPr>
        <p:txBody>
          <a:bodyPr>
            <a:normAutofit fontScale="92500" lnSpcReduction="10000"/>
          </a:bodyPr>
          <a:lstStyle/>
          <a:p>
            <a:pPr marL="0" indent="0">
              <a:buNone/>
            </a:pPr>
            <a:r>
              <a:rPr lang="en-US" sz="3200" dirty="0"/>
              <a:t>5. The state of my father's health _______ us greatly</a:t>
            </a:r>
            <a:r>
              <a:rPr lang="en-US" sz="3200" dirty="0" smtClean="0"/>
              <a:t>.</a:t>
            </a:r>
          </a:p>
          <a:p>
            <a:pPr marL="0" indent="0">
              <a:buNone/>
            </a:pPr>
            <a:r>
              <a:rPr lang="en-US" sz="3200" dirty="0" smtClean="0"/>
              <a:t>6</a:t>
            </a:r>
            <a:r>
              <a:rPr lang="en-US" sz="3200" dirty="0"/>
              <a:t>. If any of these symptoms  ______ while you are taking the medication, consult your doctor immediately.</a:t>
            </a:r>
          </a:p>
          <a:p>
            <a:pPr marL="0" indent="0">
              <a:buNone/>
            </a:pPr>
            <a:r>
              <a:rPr lang="en-US" sz="3200" dirty="0"/>
              <a:t>7. At university I formed a strong _______ to one of my peers</a:t>
            </a:r>
            <a:r>
              <a:rPr lang="en-US" sz="3200" dirty="0" smtClean="0"/>
              <a:t>.</a:t>
            </a:r>
          </a:p>
          <a:p>
            <a:pPr marL="0" indent="0">
              <a:buNone/>
            </a:pPr>
            <a:r>
              <a:rPr lang="en-US" sz="3200" dirty="0"/>
              <a:t>8. The submarine _____ a few miles off the coast.</a:t>
            </a:r>
          </a:p>
          <a:p>
            <a:pPr marL="0" indent="0">
              <a:buNone/>
            </a:pPr>
            <a:r>
              <a:rPr lang="en-US" sz="3200" dirty="0"/>
              <a:t>9. It must be really hard to _____ with three young children and a job.</a:t>
            </a:r>
          </a:p>
          <a:p>
            <a:pPr marL="0" indent="0">
              <a:buNone/>
            </a:pPr>
            <a:endParaRPr lang="en-US" dirty="0"/>
          </a:p>
        </p:txBody>
      </p:sp>
    </p:spTree>
    <p:extLst>
      <p:ext uri="{BB962C8B-B14F-4D97-AF65-F5344CB8AC3E}">
        <p14:creationId xmlns:p14="http://schemas.microsoft.com/office/powerpoint/2010/main" val="1433632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782272"/>
          </a:xfrm>
        </p:spPr>
        <p:txBody>
          <a:bodyPr>
            <a:normAutofit/>
          </a:bodyPr>
          <a:lstStyle/>
          <a:p>
            <a:pPr marL="0" indent="0">
              <a:buNone/>
            </a:pPr>
            <a:r>
              <a:rPr lang="en-US" sz="3000" dirty="0" smtClean="0"/>
              <a:t>10. Why </a:t>
            </a:r>
            <a:r>
              <a:rPr lang="en-US" sz="3000" dirty="0"/>
              <a:t>did you </a:t>
            </a:r>
            <a:r>
              <a:rPr lang="en-US" sz="3000" dirty="0" smtClean="0"/>
              <a:t>_____ on </a:t>
            </a:r>
            <a:r>
              <a:rPr lang="en-US" sz="3000" dirty="0"/>
              <a:t>that insect</a:t>
            </a:r>
            <a:r>
              <a:rPr lang="en-US" sz="3000" dirty="0" smtClean="0"/>
              <a:t>?</a:t>
            </a:r>
          </a:p>
          <a:p>
            <a:pPr marL="0" indent="0">
              <a:buNone/>
            </a:pPr>
            <a:r>
              <a:rPr lang="en-US" sz="3000" dirty="0" smtClean="0"/>
              <a:t>11. The </a:t>
            </a:r>
            <a:r>
              <a:rPr lang="en-US" sz="3000" dirty="0"/>
              <a:t>drug can </a:t>
            </a:r>
            <a:r>
              <a:rPr lang="en-US" sz="3000" dirty="0" smtClean="0"/>
              <a:t>cause _______.</a:t>
            </a:r>
          </a:p>
          <a:p>
            <a:pPr marL="0" indent="0">
              <a:buNone/>
            </a:pPr>
            <a:r>
              <a:rPr lang="en-US" sz="3000" dirty="0" smtClean="0"/>
              <a:t>12. Doubts </a:t>
            </a:r>
            <a:r>
              <a:rPr lang="en-US" sz="3000" dirty="0"/>
              <a:t>are beginning to </a:t>
            </a:r>
            <a:r>
              <a:rPr lang="en-US" sz="3000" dirty="0" smtClean="0"/>
              <a:t>______ about </a:t>
            </a:r>
            <a:r>
              <a:rPr lang="en-US" sz="3000" dirty="0"/>
              <a:t>whether the right decision has been made.</a:t>
            </a:r>
          </a:p>
          <a:p>
            <a:pPr marL="0" indent="0">
              <a:buNone/>
            </a:pPr>
            <a:r>
              <a:rPr lang="en-US" sz="3000" dirty="0" smtClean="0"/>
              <a:t>13. An </a:t>
            </a:r>
            <a:r>
              <a:rPr lang="en-US" sz="3000" dirty="0"/>
              <a:t>accident involving over ten vehicles has </a:t>
            </a:r>
            <a:r>
              <a:rPr lang="en-US" sz="3000" dirty="0" smtClean="0"/>
              <a:t>______ in </a:t>
            </a:r>
            <a:r>
              <a:rPr lang="en-US" sz="3000" dirty="0"/>
              <a:t>the east-bound lane</a:t>
            </a:r>
            <a:r>
              <a:rPr lang="en-US" sz="3000" dirty="0" smtClean="0"/>
              <a:t>.</a:t>
            </a:r>
          </a:p>
          <a:p>
            <a:pPr marL="0" indent="0">
              <a:buNone/>
            </a:pPr>
            <a:r>
              <a:rPr lang="en-US" sz="3000" dirty="0" smtClean="0"/>
              <a:t>14. It's </a:t>
            </a:r>
            <a:r>
              <a:rPr lang="en-US" sz="3000" dirty="0"/>
              <a:t>only been a year since he died - how's </a:t>
            </a:r>
            <a:r>
              <a:rPr lang="en-US" sz="3000" dirty="0" smtClean="0"/>
              <a:t>she ______?</a:t>
            </a:r>
            <a:endParaRPr lang="en-US" sz="3000"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04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a:t>
            </a:r>
            <a:endParaRPr lang="en-US" dirty="0"/>
          </a:p>
        </p:txBody>
      </p:sp>
      <p:sp>
        <p:nvSpPr>
          <p:cNvPr id="3" name="Content Placeholder 2"/>
          <p:cNvSpPr>
            <a:spLocks noGrp="1"/>
          </p:cNvSpPr>
          <p:nvPr>
            <p:ph sz="quarter" idx="1"/>
          </p:nvPr>
        </p:nvSpPr>
        <p:spPr>
          <a:xfrm>
            <a:off x="323528" y="1527048"/>
            <a:ext cx="8496944" cy="5070304"/>
          </a:xfrm>
        </p:spPr>
        <p:txBody>
          <a:bodyPr>
            <a:normAutofit fontScale="32500" lnSpcReduction="20000"/>
          </a:bodyPr>
          <a:lstStyle/>
          <a:p>
            <a:pPr marL="0" indent="0">
              <a:buNone/>
            </a:pPr>
            <a:r>
              <a:rPr lang="en-US" sz="8600" dirty="0"/>
              <a:t>1. He </a:t>
            </a:r>
            <a:r>
              <a:rPr lang="en-US" sz="8600" u="sng" dirty="0"/>
              <a:t>tore</a:t>
            </a:r>
            <a:r>
              <a:rPr lang="en-US" sz="8600" dirty="0"/>
              <a:t> the letter </a:t>
            </a:r>
            <a:r>
              <a:rPr lang="en-US" sz="8600" u="sng" dirty="0"/>
              <a:t>up</a:t>
            </a:r>
            <a:r>
              <a:rPr lang="en-US" sz="8600" dirty="0"/>
              <a:t> and threw it away</a:t>
            </a:r>
            <a:r>
              <a:rPr lang="en-US" sz="8600" dirty="0" smtClean="0"/>
              <a:t>.</a:t>
            </a:r>
            <a:endParaRPr lang="en-US" sz="8600" dirty="0"/>
          </a:p>
          <a:p>
            <a:pPr marL="0" indent="0">
              <a:buNone/>
            </a:pPr>
            <a:r>
              <a:rPr lang="en-US" sz="8600" dirty="0"/>
              <a:t>2. Symptoms may include depression, </a:t>
            </a:r>
            <a:r>
              <a:rPr lang="en-US" sz="8600" u="sng" dirty="0"/>
              <a:t>irritability</a:t>
            </a:r>
            <a:r>
              <a:rPr lang="en-US" sz="8600" dirty="0"/>
              <a:t>,</a:t>
            </a:r>
            <a:r>
              <a:rPr lang="en-US" sz="8600" u="sng" dirty="0"/>
              <a:t> </a:t>
            </a:r>
            <a:r>
              <a:rPr lang="en-US" sz="8600" dirty="0"/>
              <a:t>and anxiety.</a:t>
            </a:r>
          </a:p>
          <a:p>
            <a:pPr marL="0" indent="0">
              <a:buNone/>
            </a:pPr>
            <a:r>
              <a:rPr lang="en-US" sz="8600" dirty="0"/>
              <a:t>3. She </a:t>
            </a:r>
            <a:r>
              <a:rPr lang="en-US" sz="8600" u="sng" dirty="0"/>
              <a:t>stomped</a:t>
            </a:r>
            <a:r>
              <a:rPr lang="en-US" sz="8600" dirty="0"/>
              <a:t> up the stairs and slammed her bedroom door.</a:t>
            </a:r>
          </a:p>
          <a:p>
            <a:pPr marL="0" indent="0">
              <a:buNone/>
            </a:pPr>
            <a:r>
              <a:rPr lang="en-US" sz="8600" dirty="0"/>
              <a:t>4. A </a:t>
            </a:r>
            <a:r>
              <a:rPr lang="en-US" sz="8600" dirty="0" err="1"/>
              <a:t>rumour</a:t>
            </a:r>
            <a:r>
              <a:rPr lang="en-US" sz="8600" dirty="0"/>
              <a:t> has </a:t>
            </a:r>
            <a:r>
              <a:rPr lang="en-US" sz="8600" u="sng" dirty="0"/>
              <a:t>surfaced</a:t>
            </a:r>
            <a:r>
              <a:rPr lang="en-US" sz="8600" dirty="0"/>
              <a:t> that the company is about to go out of business</a:t>
            </a:r>
            <a:r>
              <a:rPr lang="en-US" sz="8600" dirty="0" smtClean="0"/>
              <a:t>.</a:t>
            </a:r>
            <a:endParaRPr lang="en-US" sz="8600" dirty="0"/>
          </a:p>
          <a:p>
            <a:pPr marL="0" indent="0">
              <a:buNone/>
            </a:pPr>
            <a:r>
              <a:rPr lang="en-US" sz="8600" dirty="0"/>
              <a:t>5. The state of my father's health </a:t>
            </a:r>
            <a:r>
              <a:rPr lang="en-US" sz="8600" u="sng" dirty="0"/>
              <a:t>concerns</a:t>
            </a:r>
            <a:r>
              <a:rPr lang="en-US" sz="8600" dirty="0"/>
              <a:t> us greatly.</a:t>
            </a:r>
          </a:p>
          <a:p>
            <a:pPr marL="0" indent="0">
              <a:buNone/>
            </a:pPr>
            <a:r>
              <a:rPr lang="en-US" sz="8600" dirty="0"/>
              <a:t>6. If any of these symptoms </a:t>
            </a:r>
            <a:r>
              <a:rPr lang="en-US" sz="8600" u="sng" dirty="0"/>
              <a:t>occur</a:t>
            </a:r>
            <a:r>
              <a:rPr lang="en-US" sz="8600" dirty="0"/>
              <a:t> while you are taking the medication, consult your doctor immediately.</a:t>
            </a:r>
          </a:p>
          <a:p>
            <a:pPr marL="0" indent="0">
              <a:buNone/>
            </a:pPr>
            <a:r>
              <a:rPr lang="en-US" sz="8600" dirty="0"/>
              <a:t>7. At university I formed a strong </a:t>
            </a:r>
            <a:r>
              <a:rPr lang="en-US" sz="8600" u="sng" dirty="0"/>
              <a:t>attachment</a:t>
            </a:r>
            <a:r>
              <a:rPr lang="en-US" sz="8600" dirty="0"/>
              <a:t> to one of my </a:t>
            </a:r>
            <a:r>
              <a:rPr lang="en-US" sz="8600" dirty="0" smtClean="0"/>
              <a:t>peers</a:t>
            </a:r>
            <a:r>
              <a:rPr lang="en-US" sz="8600"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12845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54280"/>
          </a:xfrm>
        </p:spPr>
        <p:txBody>
          <a:bodyPr>
            <a:normAutofit fontScale="92500" lnSpcReduction="10000"/>
          </a:bodyPr>
          <a:lstStyle/>
          <a:p>
            <a:pPr marL="0" indent="0">
              <a:buNone/>
            </a:pPr>
            <a:r>
              <a:rPr lang="en-US" sz="3000" dirty="0"/>
              <a:t>8. The submarine </a:t>
            </a:r>
            <a:r>
              <a:rPr lang="en-US" sz="3000" u="sng" dirty="0"/>
              <a:t>surfaced</a:t>
            </a:r>
            <a:r>
              <a:rPr lang="en-US" sz="3000" dirty="0"/>
              <a:t> a few miles off the coast.</a:t>
            </a:r>
          </a:p>
          <a:p>
            <a:pPr marL="0" indent="0">
              <a:buNone/>
            </a:pPr>
            <a:r>
              <a:rPr lang="en-US" sz="3000" dirty="0"/>
              <a:t>9. It must be really hard to </a:t>
            </a:r>
            <a:r>
              <a:rPr lang="en-US" sz="3000" u="sng" dirty="0"/>
              <a:t>cope</a:t>
            </a:r>
            <a:r>
              <a:rPr lang="en-US" sz="3000" dirty="0"/>
              <a:t> with three young children and a job.</a:t>
            </a:r>
          </a:p>
          <a:p>
            <a:pPr marL="0" indent="0">
              <a:buNone/>
            </a:pPr>
            <a:r>
              <a:rPr lang="en-US" sz="3000" dirty="0"/>
              <a:t>10. Why did you </a:t>
            </a:r>
            <a:r>
              <a:rPr lang="en-US" sz="3000" u="sng" dirty="0"/>
              <a:t>stomp</a:t>
            </a:r>
            <a:r>
              <a:rPr lang="en-US" sz="3000" dirty="0"/>
              <a:t> on that insect?</a:t>
            </a:r>
          </a:p>
          <a:p>
            <a:pPr marL="0" indent="0">
              <a:buNone/>
            </a:pPr>
            <a:r>
              <a:rPr lang="en-US" sz="3000" dirty="0"/>
              <a:t>11. The drug can cause </a:t>
            </a:r>
            <a:r>
              <a:rPr lang="en-US" sz="3000" u="sng" dirty="0"/>
              <a:t>irritability</a:t>
            </a:r>
            <a:r>
              <a:rPr lang="en-US" sz="3000" dirty="0"/>
              <a:t>.</a:t>
            </a:r>
          </a:p>
          <a:p>
            <a:pPr marL="0" indent="0">
              <a:buNone/>
            </a:pPr>
            <a:r>
              <a:rPr lang="en-US" sz="3000" dirty="0"/>
              <a:t>12. Doubts are beginning to </a:t>
            </a:r>
            <a:r>
              <a:rPr lang="en-US" sz="3000" u="sng" dirty="0"/>
              <a:t>surface</a:t>
            </a:r>
            <a:r>
              <a:rPr lang="en-US" sz="3000" dirty="0"/>
              <a:t> about whether the right decision has been made.</a:t>
            </a:r>
          </a:p>
          <a:p>
            <a:pPr marL="0" indent="0">
              <a:buNone/>
            </a:pPr>
            <a:r>
              <a:rPr lang="en-US" sz="3000" dirty="0"/>
              <a:t>13. An accident involving over ten vehicles has </a:t>
            </a:r>
            <a:r>
              <a:rPr lang="en-US" sz="3000" u="sng" dirty="0"/>
              <a:t>occurred</a:t>
            </a:r>
            <a:r>
              <a:rPr lang="en-US" sz="3000" dirty="0"/>
              <a:t> in the east-bound lane.</a:t>
            </a:r>
          </a:p>
          <a:p>
            <a:pPr marL="0" indent="0">
              <a:buNone/>
            </a:pPr>
            <a:r>
              <a:rPr lang="en-US" sz="3000" dirty="0"/>
              <a:t>14. It's only been a year since he died - how's she </a:t>
            </a:r>
            <a:r>
              <a:rPr lang="en-US" sz="3000" u="sng" dirty="0"/>
              <a:t>coping</a:t>
            </a:r>
            <a:r>
              <a:rPr lang="en-US" sz="3000" dirty="0"/>
              <a:t>?</a:t>
            </a:r>
          </a:p>
          <a:p>
            <a:pPr marL="0" indent="0">
              <a:buNone/>
            </a:pPr>
            <a:endParaRPr lang="en-US" dirty="0"/>
          </a:p>
        </p:txBody>
      </p:sp>
    </p:spTree>
    <p:extLst>
      <p:ext uri="{BB962C8B-B14F-4D97-AF65-F5344CB8AC3E}">
        <p14:creationId xmlns:p14="http://schemas.microsoft.com/office/powerpoint/2010/main" val="3641643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4800" dirty="0" smtClean="0"/>
              <a:t>Revision</a:t>
            </a:r>
            <a:endParaRPr lang="en-US" sz="4800" dirty="0"/>
          </a:p>
        </p:txBody>
      </p:sp>
      <p:sp>
        <p:nvSpPr>
          <p:cNvPr id="3" name="Content Placeholder 2"/>
          <p:cNvSpPr>
            <a:spLocks noGrp="1"/>
          </p:cNvSpPr>
          <p:nvPr>
            <p:ph sz="quarter" idx="1"/>
          </p:nvPr>
        </p:nvSpPr>
        <p:spPr>
          <a:xfrm>
            <a:off x="301752" y="1412776"/>
            <a:ext cx="8503920" cy="5040560"/>
          </a:xfrm>
        </p:spPr>
        <p:txBody>
          <a:bodyPr>
            <a:normAutofit/>
          </a:bodyPr>
          <a:lstStyle/>
          <a:p>
            <a:pPr algn="just">
              <a:spcBef>
                <a:spcPts val="1200"/>
              </a:spcBef>
              <a:spcAft>
                <a:spcPts val="0"/>
              </a:spcAft>
            </a:pPr>
            <a:r>
              <a:rPr lang="sr-Latn-CS" sz="3600" b="1" dirty="0" smtClean="0">
                <a:effectLst/>
                <a:latin typeface="Times New Roman"/>
                <a:ea typeface="Times New Roman"/>
              </a:rPr>
              <a:t>Answer the following questions:</a:t>
            </a:r>
            <a:endParaRPr lang="en-US" sz="3600" dirty="0" smtClean="0">
              <a:effectLst/>
              <a:latin typeface="Times New Roman"/>
              <a:ea typeface="Times New Roman"/>
            </a:endParaRPr>
          </a:p>
          <a:p>
            <a:pPr marL="0" lvl="0" indent="0" algn="just">
              <a:buNone/>
              <a:tabLst>
                <a:tab pos="457200" algn="l"/>
              </a:tabLst>
            </a:pPr>
            <a:r>
              <a:rPr lang="en-US" sz="3600" dirty="0" smtClean="0">
                <a:latin typeface="Times New Roman"/>
                <a:ea typeface="Times New Roman"/>
              </a:rPr>
              <a:t>How c</a:t>
            </a:r>
            <a:r>
              <a:rPr lang="sr-Latn-CS" sz="3600" dirty="0" smtClean="0">
                <a:effectLst/>
                <a:latin typeface="Times New Roman"/>
                <a:ea typeface="Times New Roman"/>
              </a:rPr>
              <a:t>an art be </a:t>
            </a:r>
            <a:r>
              <a:rPr lang="en-US" sz="3600" dirty="0" smtClean="0">
                <a:effectLst/>
                <a:latin typeface="Times New Roman"/>
                <a:ea typeface="Times New Roman"/>
              </a:rPr>
              <a:t>used as </a:t>
            </a:r>
            <a:r>
              <a:rPr lang="sr-Latn-CS" sz="3600" dirty="0" smtClean="0">
                <a:effectLst/>
                <a:latin typeface="Times New Roman"/>
                <a:ea typeface="Times New Roman"/>
              </a:rPr>
              <a:t>a means of therapy?</a:t>
            </a:r>
            <a:r>
              <a:rPr lang="en-US" sz="3600" dirty="0" smtClean="0">
                <a:effectLst/>
                <a:latin typeface="Times New Roman"/>
                <a:ea typeface="Times New Roman"/>
              </a:rPr>
              <a:t> </a:t>
            </a:r>
            <a:endParaRPr lang="sr-Latn-RS" sz="3600" dirty="0" smtClean="0">
              <a:effectLst/>
              <a:latin typeface="Times New Roman"/>
              <a:ea typeface="Times New Roman"/>
            </a:endParaRPr>
          </a:p>
          <a:p>
            <a:pPr marL="0" lvl="0" indent="0" algn="just">
              <a:buNone/>
              <a:tabLst>
                <a:tab pos="457200" algn="l"/>
              </a:tabLst>
            </a:pPr>
            <a:r>
              <a:rPr lang="sr-Latn-RS" sz="3600" dirty="0" smtClean="0">
                <a:latin typeface="Times New Roman"/>
                <a:ea typeface="Times New Roman"/>
              </a:rPr>
              <a:t>Do you enjoy drawing, painting, sewing...?</a:t>
            </a:r>
            <a:endParaRPr lang="en-US" sz="3600" dirty="0" smtClean="0">
              <a:effectLst/>
              <a:latin typeface="Times New Roman"/>
              <a:ea typeface="Times New Roman"/>
            </a:endParaRPr>
          </a:p>
          <a:p>
            <a:pPr marL="0" indent="0" algn="just">
              <a:buNone/>
              <a:tabLst>
                <a:tab pos="457200" algn="l"/>
              </a:tabLst>
            </a:pPr>
            <a:endParaRPr lang="sr-Latn-RS" sz="800" dirty="0" smtClean="0">
              <a:latin typeface="Times New Roman"/>
            </a:endParaRPr>
          </a:p>
          <a:p>
            <a:pPr marL="0" indent="0" algn="just">
              <a:buNone/>
              <a:tabLst>
                <a:tab pos="457200" algn="l"/>
              </a:tabLst>
            </a:pPr>
            <a:endParaRPr lang="sr-Latn-RS" dirty="0" smtClean="0">
              <a:solidFill>
                <a:srgbClr val="FF0000"/>
              </a:solidFill>
            </a:endParaRPr>
          </a:p>
          <a:p>
            <a:pPr marL="0" indent="0" algn="just">
              <a:buNone/>
              <a:tabLst>
                <a:tab pos="457200" algn="l"/>
              </a:tabLst>
            </a:pPr>
            <a:endParaRPr lang="en-US" dirty="0" smtClean="0">
              <a:solidFill>
                <a:srgbClr val="FF0000"/>
              </a:solidFill>
            </a:endParaRPr>
          </a:p>
        </p:txBody>
      </p:sp>
    </p:spTree>
    <p:extLst>
      <p:ext uri="{BB962C8B-B14F-4D97-AF65-F5344CB8AC3E}">
        <p14:creationId xmlns:p14="http://schemas.microsoft.com/office/powerpoint/2010/main" val="2574459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pPr algn="just">
              <a:spcAft>
                <a:spcPts val="0"/>
              </a:spcAft>
            </a:pPr>
            <a:r>
              <a:rPr lang="sr-Latn-CS" sz="3200" dirty="0" smtClean="0">
                <a:effectLst/>
                <a:latin typeface="Times New Roman"/>
                <a:ea typeface="Times New Roman"/>
              </a:rPr>
              <a:t>During a personal trauma or national crisis, it is important for teachers and parents to give children the tools and opportunities to express themselves. </a:t>
            </a:r>
            <a:endParaRPr lang="en-US" sz="3200" dirty="0" smtClean="0">
              <a:effectLst/>
              <a:latin typeface="Times New Roman"/>
              <a:ea typeface="Times New Roman"/>
            </a:endParaRPr>
          </a:p>
          <a:p>
            <a:pPr algn="just">
              <a:spcAft>
                <a:spcPts val="0"/>
              </a:spcAft>
            </a:pPr>
            <a:r>
              <a:rPr lang="sr-Latn-CS" sz="3200" dirty="0" smtClean="0">
                <a:effectLst/>
                <a:latin typeface="Times New Roman"/>
                <a:ea typeface="Times New Roman"/>
              </a:rPr>
              <a:t>Like adults, children feel the need to talk through their fears and concerns. </a:t>
            </a:r>
            <a:endParaRPr lang="en-US" sz="3200" dirty="0" smtClean="0">
              <a:effectLst/>
              <a:latin typeface="Times New Roman"/>
              <a:ea typeface="Times New Roman"/>
            </a:endParaRPr>
          </a:p>
          <a:p>
            <a:pPr algn="just">
              <a:spcAft>
                <a:spcPts val="0"/>
              </a:spcAft>
            </a:pPr>
            <a:r>
              <a:rPr lang="sr-Latn-CS" sz="3200" dirty="0" smtClean="0">
                <a:effectLst/>
                <a:latin typeface="Times New Roman"/>
                <a:ea typeface="Times New Roman"/>
              </a:rPr>
              <a:t>They look to us to give them stability in an often unstable world. Children feel cared for when the normal routine continues</a:t>
            </a:r>
            <a:r>
              <a:rPr lang="en-US" sz="3200" dirty="0" smtClean="0">
                <a:effectLst/>
                <a:latin typeface="Times New Roman"/>
                <a:ea typeface="Times New Roman"/>
              </a:rPr>
              <a:t>.</a:t>
            </a:r>
            <a:endParaRPr lang="en-US" sz="3200" dirty="0"/>
          </a:p>
        </p:txBody>
      </p:sp>
    </p:spTree>
    <p:extLst>
      <p:ext uri="{BB962C8B-B14F-4D97-AF65-F5344CB8AC3E}">
        <p14:creationId xmlns:p14="http://schemas.microsoft.com/office/powerpoint/2010/main" val="115914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32656"/>
            <a:ext cx="8534400" cy="792088"/>
          </a:xfrm>
        </p:spPr>
        <p:txBody>
          <a:bodyPr>
            <a:noAutofit/>
          </a:bodyPr>
          <a:lstStyle/>
          <a:p>
            <a:pPr marL="342900" lvl="0" indent="-342900" algn="l">
              <a:spcBef>
                <a:spcPct val="20000"/>
              </a:spcBef>
            </a:pPr>
            <a:r>
              <a:rPr lang="en-US" sz="2800" dirty="0" smtClean="0">
                <a:solidFill>
                  <a:prstClr val="black"/>
                </a:solidFill>
                <a:latin typeface="Times New Roman"/>
                <a:ea typeface="Times New Roman"/>
                <a:cs typeface="+mn-cs"/>
              </a:rPr>
              <a:t/>
            </a:r>
            <a:br>
              <a:rPr lang="en-US" sz="2800" dirty="0" smtClean="0">
                <a:solidFill>
                  <a:prstClr val="black"/>
                </a:solidFill>
                <a:latin typeface="Times New Roman"/>
                <a:ea typeface="Times New Roman"/>
                <a:cs typeface="+mn-cs"/>
              </a:rPr>
            </a:br>
            <a:r>
              <a:rPr lang="en-US" sz="2800" dirty="0">
                <a:solidFill>
                  <a:prstClr val="black"/>
                </a:solidFill>
                <a:latin typeface="Times New Roman"/>
                <a:ea typeface="Times New Roman"/>
                <a:cs typeface="+mn-cs"/>
              </a:rPr>
              <a:t/>
            </a:r>
            <a:br>
              <a:rPr lang="en-US" sz="2800" dirty="0">
                <a:solidFill>
                  <a:prstClr val="black"/>
                </a:solidFill>
                <a:latin typeface="Times New Roman"/>
                <a:ea typeface="Times New Roman"/>
                <a:cs typeface="+mn-cs"/>
              </a:rPr>
            </a:br>
            <a:r>
              <a:rPr lang="sr-Latn-CS" sz="2800" dirty="0" smtClean="0">
                <a:solidFill>
                  <a:prstClr val="black"/>
                </a:solidFill>
                <a:latin typeface="Times New Roman"/>
                <a:ea typeface="Times New Roman"/>
                <a:cs typeface="+mn-cs"/>
              </a:rPr>
              <a:t>When </a:t>
            </a:r>
            <a:r>
              <a:rPr lang="sr-Latn-CS" sz="2800" dirty="0">
                <a:solidFill>
                  <a:prstClr val="black"/>
                </a:solidFill>
                <a:latin typeface="Times New Roman"/>
                <a:ea typeface="Times New Roman"/>
                <a:cs typeface="+mn-cs"/>
              </a:rPr>
              <a:t>a crisis occurs</a:t>
            </a:r>
            <a:r>
              <a:rPr lang="sr-Latn-CS" sz="2800" dirty="0" smtClean="0">
                <a:solidFill>
                  <a:prstClr val="black"/>
                </a:solidFill>
                <a:latin typeface="Times New Roman"/>
                <a:ea typeface="Times New Roman"/>
                <a:cs typeface="+mn-cs"/>
              </a:rPr>
              <a:t>, look </a:t>
            </a:r>
            <a:r>
              <a:rPr lang="sr-Latn-CS" sz="2800" dirty="0">
                <a:solidFill>
                  <a:prstClr val="black"/>
                </a:solidFill>
                <a:latin typeface="Times New Roman"/>
                <a:ea typeface="Times New Roman"/>
                <a:cs typeface="+mn-cs"/>
              </a:rPr>
              <a:t>for the following signs in children:</a:t>
            </a:r>
            <a:endParaRPr lang="en-US" sz="2800" dirty="0">
              <a:solidFill>
                <a:prstClr val="black"/>
              </a:solidFill>
              <a:latin typeface="Times New Roman"/>
              <a:ea typeface="Times New Roman"/>
              <a:cs typeface="+mn-cs"/>
            </a:endParaRPr>
          </a:p>
        </p:txBody>
      </p:sp>
      <p:sp>
        <p:nvSpPr>
          <p:cNvPr id="3" name="Content Placeholder 2"/>
          <p:cNvSpPr>
            <a:spLocks noGrp="1"/>
          </p:cNvSpPr>
          <p:nvPr>
            <p:ph sz="quarter" idx="1"/>
          </p:nvPr>
        </p:nvSpPr>
        <p:spPr/>
        <p:txBody>
          <a:bodyPr/>
          <a:lstStyle/>
          <a:p>
            <a:pPr algn="just">
              <a:spcAft>
                <a:spcPts val="0"/>
              </a:spcAft>
            </a:pPr>
            <a:r>
              <a:rPr lang="sr-Latn-CS" sz="3600" dirty="0" smtClean="0">
                <a:effectLst/>
                <a:latin typeface="Times New Roman"/>
                <a:ea typeface="Times New Roman"/>
              </a:rPr>
              <a:t>Expression of a broad range of emotions  </a:t>
            </a:r>
            <a:endParaRPr lang="en-US" sz="3600" dirty="0" smtClean="0">
              <a:effectLst/>
              <a:latin typeface="Times New Roman"/>
              <a:ea typeface="Times New Roman"/>
            </a:endParaRPr>
          </a:p>
          <a:p>
            <a:pPr algn="just">
              <a:spcAft>
                <a:spcPts val="0"/>
              </a:spcAft>
            </a:pPr>
            <a:r>
              <a:rPr lang="sr-Latn-CS" sz="3600" dirty="0" smtClean="0">
                <a:effectLst/>
                <a:latin typeface="Times New Roman"/>
                <a:ea typeface="Times New Roman"/>
              </a:rPr>
              <a:t>Physical illness (particularly stomach aches)  </a:t>
            </a:r>
            <a:endParaRPr lang="en-US" sz="3600" dirty="0" smtClean="0">
              <a:effectLst/>
              <a:latin typeface="Times New Roman"/>
              <a:ea typeface="Times New Roman"/>
            </a:endParaRPr>
          </a:p>
          <a:p>
            <a:pPr algn="just">
              <a:spcAft>
                <a:spcPts val="0"/>
              </a:spcAft>
            </a:pPr>
            <a:r>
              <a:rPr lang="sr-Latn-CS" sz="3600" dirty="0" smtClean="0">
                <a:effectLst/>
                <a:latin typeface="Times New Roman"/>
                <a:ea typeface="Times New Roman"/>
              </a:rPr>
              <a:t>Problems sleeping (waking up, nightmares)  </a:t>
            </a:r>
            <a:endParaRPr lang="en-US" sz="3600" dirty="0" smtClean="0">
              <a:effectLst/>
              <a:latin typeface="Times New Roman"/>
              <a:ea typeface="Times New Roman"/>
            </a:endParaRPr>
          </a:p>
          <a:p>
            <a:pPr algn="just">
              <a:spcAft>
                <a:spcPts val="0"/>
              </a:spcAft>
            </a:pPr>
            <a:r>
              <a:rPr lang="sr-Latn-CS" sz="3600" dirty="0" smtClean="0">
                <a:effectLst/>
                <a:latin typeface="Times New Roman"/>
                <a:ea typeface="Times New Roman"/>
              </a:rPr>
              <a:t>Separation anxiety when away from parents  </a:t>
            </a:r>
            <a:endParaRPr lang="en-US" sz="3600" dirty="0" smtClean="0">
              <a:effectLst/>
              <a:latin typeface="Times New Roman"/>
              <a:ea typeface="Times New Roman"/>
            </a:endParaRPr>
          </a:p>
          <a:p>
            <a:pPr algn="just">
              <a:spcAft>
                <a:spcPts val="0"/>
              </a:spcAft>
            </a:pPr>
            <a:r>
              <a:rPr lang="sr-Latn-CS" sz="3600" dirty="0" smtClean="0">
                <a:effectLst/>
                <a:latin typeface="Times New Roman"/>
                <a:ea typeface="Times New Roman"/>
              </a:rPr>
              <a:t>Increased attachment to adults   </a:t>
            </a:r>
            <a:endParaRPr lang="en-US" sz="3600" dirty="0" smtClean="0">
              <a:effectLst/>
              <a:latin typeface="Times New Roman"/>
              <a:ea typeface="Times New Roman"/>
            </a:endParaRPr>
          </a:p>
          <a:p>
            <a:pPr algn="just">
              <a:spcAft>
                <a:spcPts val="0"/>
              </a:spcAft>
            </a:pPr>
            <a:r>
              <a:rPr lang="sr-Latn-CS" sz="3600" dirty="0" smtClean="0">
                <a:effectLst/>
                <a:latin typeface="Times New Roman"/>
                <a:ea typeface="Times New Roman"/>
              </a:rPr>
              <a:t>Irritability or expressions of anger</a:t>
            </a:r>
            <a:endParaRPr lang="en-US" sz="36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4221497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pPr algn="l">
              <a:spcAft>
                <a:spcPts val="0"/>
              </a:spcAft>
            </a:pPr>
            <a:r>
              <a:rPr lang="en-US" dirty="0" smtClean="0">
                <a:solidFill>
                  <a:schemeClr val="tx1"/>
                </a:solidFill>
                <a:effectLst/>
                <a:latin typeface="Times New Roman"/>
                <a:ea typeface="Times New Roman"/>
              </a:rPr>
              <a:t/>
            </a:r>
            <a:br>
              <a:rPr lang="en-US" dirty="0" smtClean="0">
                <a:solidFill>
                  <a:schemeClr val="tx1"/>
                </a:solidFill>
                <a:effectLst/>
                <a:latin typeface="Times New Roman"/>
                <a:ea typeface="Times New Roman"/>
              </a:rPr>
            </a:br>
            <a:r>
              <a:rPr lang="en-US" dirty="0">
                <a:solidFill>
                  <a:schemeClr val="tx1"/>
                </a:solidFill>
                <a:latin typeface="Times New Roman"/>
                <a:ea typeface="Times New Roman"/>
              </a:rPr>
              <a:t/>
            </a:r>
            <a:br>
              <a:rPr lang="en-US" dirty="0">
                <a:solidFill>
                  <a:schemeClr val="tx1"/>
                </a:solidFill>
                <a:latin typeface="Times New Roman"/>
                <a:ea typeface="Times New Roman"/>
              </a:rPr>
            </a:br>
            <a:r>
              <a:rPr lang="sr-Latn-CS" sz="4000" dirty="0" smtClean="0">
                <a:solidFill>
                  <a:schemeClr val="tx1"/>
                </a:solidFill>
                <a:effectLst/>
                <a:latin typeface="Times New Roman"/>
                <a:ea typeface="Times New Roman"/>
              </a:rPr>
              <a:t>Using Art as a Means of Therapy</a:t>
            </a:r>
            <a:r>
              <a:rPr lang="sr-Latn-CS" sz="4000" dirty="0" smtClean="0">
                <a:effectLst/>
                <a:latin typeface="Times New Roman"/>
                <a:ea typeface="Times New Roman"/>
              </a:rPr>
              <a:t>    </a:t>
            </a:r>
            <a:r>
              <a:rPr lang="en-US" dirty="0" smtClean="0">
                <a:effectLst/>
                <a:latin typeface="Times New Roman"/>
                <a:ea typeface="Times New Roman"/>
              </a:rPr>
              <a:t/>
            </a:r>
            <a:br>
              <a:rPr lang="en-US" dirty="0" smtClean="0">
                <a:effectLst/>
                <a:latin typeface="Times New Roman"/>
                <a:ea typeface="Times New Roman"/>
              </a:rPr>
            </a:br>
            <a:endParaRPr lang="en-US" dirty="0"/>
          </a:p>
        </p:txBody>
      </p:sp>
      <p:sp>
        <p:nvSpPr>
          <p:cNvPr id="3" name="Content Placeholder 2"/>
          <p:cNvSpPr>
            <a:spLocks noGrp="1"/>
          </p:cNvSpPr>
          <p:nvPr>
            <p:ph sz="quarter" idx="1"/>
          </p:nvPr>
        </p:nvSpPr>
        <p:spPr/>
        <p:txBody>
          <a:bodyPr>
            <a:noAutofit/>
          </a:bodyPr>
          <a:lstStyle/>
          <a:p>
            <a:pPr algn="just">
              <a:spcAft>
                <a:spcPts val="0"/>
              </a:spcAft>
            </a:pPr>
            <a:r>
              <a:rPr lang="en-US" sz="2800" dirty="0" smtClean="0">
                <a:effectLst/>
                <a:latin typeface="Times New Roman"/>
                <a:ea typeface="Times New Roman"/>
              </a:rPr>
              <a:t>C</a:t>
            </a:r>
            <a:r>
              <a:rPr lang="sr-Latn-CS" sz="2800" dirty="0" smtClean="0">
                <a:effectLst/>
                <a:latin typeface="Times New Roman"/>
                <a:ea typeface="Times New Roman"/>
              </a:rPr>
              <a:t>hildren </a:t>
            </a:r>
            <a:r>
              <a:rPr lang="en-US" sz="2800" dirty="0" smtClean="0">
                <a:effectLst/>
                <a:latin typeface="Times New Roman"/>
                <a:ea typeface="Times New Roman"/>
              </a:rPr>
              <a:t>usually aren’t </a:t>
            </a:r>
            <a:r>
              <a:rPr lang="sr-Latn-CS" sz="2800" dirty="0" smtClean="0">
                <a:effectLst/>
                <a:latin typeface="Times New Roman"/>
                <a:ea typeface="Times New Roman"/>
              </a:rPr>
              <a:t>able to cope with traumatic events.</a:t>
            </a:r>
            <a:endParaRPr lang="en-US" sz="2800" dirty="0" smtClean="0">
              <a:effectLst/>
              <a:latin typeface="Times New Roman"/>
              <a:ea typeface="Times New Roman"/>
            </a:endParaRPr>
          </a:p>
          <a:p>
            <a:pPr algn="just">
              <a:spcAft>
                <a:spcPts val="0"/>
              </a:spcAft>
            </a:pPr>
            <a:r>
              <a:rPr lang="sr-Latn-CS" sz="2800" dirty="0" smtClean="0">
                <a:effectLst/>
                <a:latin typeface="Times New Roman"/>
                <a:ea typeface="Times New Roman"/>
              </a:rPr>
              <a:t> Young children </a:t>
            </a:r>
            <a:r>
              <a:rPr lang="en-US" sz="2800" dirty="0" smtClean="0">
                <a:effectLst/>
                <a:latin typeface="Times New Roman"/>
                <a:ea typeface="Times New Roman"/>
              </a:rPr>
              <a:t>can’t </a:t>
            </a:r>
            <a:r>
              <a:rPr lang="sr-Latn-CS" sz="2800" dirty="0" smtClean="0">
                <a:effectLst/>
                <a:latin typeface="Times New Roman"/>
                <a:ea typeface="Times New Roman"/>
              </a:rPr>
              <a:t>express or discuss their thoughts and feelings because of their limited vocabularies and language skills. </a:t>
            </a:r>
            <a:endParaRPr lang="en-US" sz="2800" dirty="0" smtClean="0">
              <a:effectLst/>
              <a:latin typeface="Times New Roman"/>
              <a:ea typeface="Times New Roman"/>
            </a:endParaRPr>
          </a:p>
          <a:p>
            <a:pPr algn="just">
              <a:spcAft>
                <a:spcPts val="0"/>
              </a:spcAft>
            </a:pPr>
            <a:r>
              <a:rPr lang="sr-Latn-CS" sz="2800" dirty="0" smtClean="0">
                <a:effectLst/>
                <a:latin typeface="Times New Roman"/>
                <a:ea typeface="Times New Roman"/>
              </a:rPr>
              <a:t>One way for teachers and parents to encourage children to talk about what they have seen, heard, or experienced is to give them art materials. By drawing, children are able to communicate without using words. </a:t>
            </a:r>
            <a:endParaRPr lang="en-US" sz="2800" dirty="0"/>
          </a:p>
        </p:txBody>
      </p:sp>
    </p:spTree>
    <p:extLst>
      <p:ext uri="{BB962C8B-B14F-4D97-AF65-F5344CB8AC3E}">
        <p14:creationId xmlns:p14="http://schemas.microsoft.com/office/powerpoint/2010/main" val="3995277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40160"/>
          </a:xfrm>
        </p:spPr>
        <p:txBody>
          <a:bodyPr>
            <a:normAutofit fontScale="90000"/>
          </a:bodyPr>
          <a:lstStyle/>
          <a:p>
            <a:pPr>
              <a:spcAft>
                <a:spcPts val="0"/>
              </a:spcAft>
            </a:pPr>
            <a:r>
              <a:rPr lang="en-US" dirty="0"/>
              <a:t/>
            </a:r>
            <a:br>
              <a:rPr lang="en-US" dirty="0"/>
            </a:br>
            <a:r>
              <a:rPr lang="sr-Latn-CS" dirty="0" smtClean="0">
                <a:effectLst/>
                <a:latin typeface="Times New Roman"/>
                <a:ea typeface="Times New Roman"/>
              </a:rPr>
              <a:t> </a:t>
            </a:r>
            <a:r>
              <a:rPr lang="en-US" dirty="0" smtClean="0">
                <a:effectLst/>
                <a:latin typeface="Times New Roman"/>
                <a:ea typeface="Times New Roman"/>
              </a:rPr>
              <a:t/>
            </a:r>
            <a:br>
              <a:rPr lang="en-US" dirty="0" smtClean="0">
                <a:effectLst/>
                <a:latin typeface="Times New Roman"/>
                <a:ea typeface="Times New Roman"/>
              </a:rPr>
            </a:br>
            <a:r>
              <a:rPr lang="en-US" dirty="0" smtClean="0">
                <a:effectLst/>
                <a:latin typeface="Times New Roman"/>
                <a:ea typeface="Times New Roman"/>
              </a:rPr>
              <a:t/>
            </a:r>
            <a:br>
              <a:rPr lang="en-US" dirty="0" smtClean="0">
                <a:effectLst/>
                <a:latin typeface="Times New Roman"/>
                <a:ea typeface="Times New Roman"/>
              </a:rPr>
            </a:br>
            <a:r>
              <a:rPr lang="en-US" dirty="0">
                <a:latin typeface="Times New Roman"/>
                <a:ea typeface="Times New Roman"/>
              </a:rPr>
              <a:t/>
            </a:r>
            <a:br>
              <a:rPr lang="en-US" dirty="0">
                <a:latin typeface="Times New Roman"/>
                <a:ea typeface="Times New Roman"/>
              </a:rPr>
            </a:br>
            <a:r>
              <a:rPr lang="sr-Latn-CS" sz="3600" dirty="0" smtClean="0">
                <a:effectLst/>
                <a:latin typeface="Times New Roman"/>
                <a:ea typeface="Times New Roman"/>
              </a:rPr>
              <a:t>Children process what they learn through play  </a:t>
            </a:r>
            <a:r>
              <a:rPr lang="sr-Latn-CS" dirty="0" smtClean="0">
                <a:effectLst/>
                <a:latin typeface="Times New Roman"/>
                <a:ea typeface="Times New Roman"/>
              </a:rPr>
              <a:t> </a:t>
            </a:r>
            <a:r>
              <a:rPr lang="en-US" dirty="0" smtClean="0">
                <a:effectLst/>
                <a:latin typeface="Times New Roman"/>
                <a:ea typeface="Times New Roman"/>
              </a:rPr>
              <a:t/>
            </a:r>
            <a:br>
              <a:rPr lang="en-US" dirty="0" smtClean="0">
                <a:effectLst/>
                <a:latin typeface="Times New Roman"/>
                <a:ea typeface="Times New Roman"/>
              </a:rPr>
            </a:br>
            <a:endParaRPr lang="en-US" dirty="0"/>
          </a:p>
        </p:txBody>
      </p:sp>
      <p:sp>
        <p:nvSpPr>
          <p:cNvPr id="3" name="Content Placeholder 2"/>
          <p:cNvSpPr>
            <a:spLocks noGrp="1"/>
          </p:cNvSpPr>
          <p:nvPr>
            <p:ph sz="quarter" idx="1"/>
          </p:nvPr>
        </p:nvSpPr>
        <p:spPr/>
        <p:txBody>
          <a:bodyPr/>
          <a:lstStyle/>
          <a:p>
            <a:pPr algn="just">
              <a:spcAft>
                <a:spcPts val="0"/>
              </a:spcAft>
            </a:pPr>
            <a:r>
              <a:rPr lang="sr-Latn-CS" sz="3600" dirty="0" smtClean="0">
                <a:effectLst/>
                <a:latin typeface="Times New Roman"/>
                <a:ea typeface="Times New Roman"/>
              </a:rPr>
              <a:t>Drawing helps control the situation. Once an idea or thought is drawn, it becomes concrete. Children can manipulate it, hang it on a wall, stomp it, or tear it up.  </a:t>
            </a:r>
            <a:endParaRPr lang="en-US" sz="3600" dirty="0" smtClean="0">
              <a:effectLst/>
              <a:latin typeface="Times New Roman"/>
              <a:ea typeface="Times New Roman"/>
            </a:endParaRPr>
          </a:p>
          <a:p>
            <a:endParaRPr lang="en-US" dirty="0"/>
          </a:p>
        </p:txBody>
      </p:sp>
    </p:spTree>
    <p:extLst>
      <p:ext uri="{BB962C8B-B14F-4D97-AF65-F5344CB8AC3E}">
        <p14:creationId xmlns:p14="http://schemas.microsoft.com/office/powerpoint/2010/main" val="64515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328192"/>
          </a:xfrm>
        </p:spPr>
        <p:txBody>
          <a:bodyPr>
            <a:normAutofit/>
          </a:bodyPr>
          <a:lstStyle/>
          <a:p>
            <a:r>
              <a:rPr lang="en-US" sz="3600" dirty="0"/>
              <a:t>Interpreting Art</a:t>
            </a:r>
            <a:r>
              <a:rPr lang="en-US" dirty="0"/>
              <a:t/>
            </a:r>
            <a:br>
              <a:rPr lang="en-US" dirty="0"/>
            </a:br>
            <a:endParaRPr lang="en-US" dirty="0"/>
          </a:p>
        </p:txBody>
      </p:sp>
      <p:sp>
        <p:nvSpPr>
          <p:cNvPr id="3" name="Content Placeholder 2"/>
          <p:cNvSpPr>
            <a:spLocks noGrp="1"/>
          </p:cNvSpPr>
          <p:nvPr>
            <p:ph sz="quarter" idx="1"/>
          </p:nvPr>
        </p:nvSpPr>
        <p:spPr/>
        <p:txBody>
          <a:bodyPr/>
          <a:lstStyle/>
          <a:p>
            <a:pPr algn="just">
              <a:spcAft>
                <a:spcPts val="0"/>
              </a:spcAft>
            </a:pPr>
            <a:r>
              <a:rPr lang="sr-Latn-CS" sz="3600" dirty="0" smtClean="0">
                <a:latin typeface="Times New Roman"/>
                <a:ea typeface="Times New Roman"/>
              </a:rPr>
              <a:t>Once </a:t>
            </a:r>
            <a:r>
              <a:rPr lang="sr-Latn-CS" sz="3600" dirty="0">
                <a:latin typeface="Times New Roman"/>
                <a:ea typeface="Times New Roman"/>
              </a:rPr>
              <a:t>children have put their "thoughts" on paper, it is up to a teacher or parent to interpret what has been said. When children have experienced </a:t>
            </a:r>
            <a:r>
              <a:rPr lang="en-US" sz="3600" dirty="0" smtClean="0">
                <a:latin typeface="Times New Roman"/>
                <a:ea typeface="Times New Roman"/>
              </a:rPr>
              <a:t>a </a:t>
            </a:r>
            <a:r>
              <a:rPr lang="sr-Latn-CS" sz="3600" dirty="0" smtClean="0">
                <a:latin typeface="Times New Roman"/>
                <a:ea typeface="Times New Roman"/>
              </a:rPr>
              <a:t>traumatic event, </a:t>
            </a:r>
            <a:r>
              <a:rPr lang="sr-Latn-CS" sz="3600" dirty="0">
                <a:latin typeface="Times New Roman"/>
                <a:ea typeface="Times New Roman"/>
              </a:rPr>
              <a:t>signs </a:t>
            </a:r>
            <a:r>
              <a:rPr lang="en-US" sz="3600" dirty="0" smtClean="0">
                <a:latin typeface="Times New Roman"/>
                <a:ea typeface="Times New Roman"/>
              </a:rPr>
              <a:t>of such an experience </a:t>
            </a:r>
            <a:r>
              <a:rPr lang="sr-Latn-CS" sz="3600" dirty="0" smtClean="0">
                <a:latin typeface="Times New Roman"/>
                <a:ea typeface="Times New Roman"/>
              </a:rPr>
              <a:t>often </a:t>
            </a:r>
            <a:r>
              <a:rPr lang="sr-Latn-CS" sz="3600" dirty="0">
                <a:latin typeface="Times New Roman"/>
                <a:ea typeface="Times New Roman"/>
              </a:rPr>
              <a:t>surface in their art. </a:t>
            </a:r>
            <a:endParaRPr lang="en-US" sz="3600" dirty="0">
              <a:latin typeface="Times New Roman"/>
              <a:ea typeface="Times New Roman"/>
            </a:endParaRPr>
          </a:p>
          <a:p>
            <a:endParaRPr lang="en-US" dirty="0"/>
          </a:p>
        </p:txBody>
      </p:sp>
    </p:spTree>
    <p:extLst>
      <p:ext uri="{BB962C8B-B14F-4D97-AF65-F5344CB8AC3E}">
        <p14:creationId xmlns:p14="http://schemas.microsoft.com/office/powerpoint/2010/main" val="298425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VOCABULARY</a:t>
            </a:r>
            <a:endParaRPr lang="en-US" dirty="0"/>
          </a:p>
        </p:txBody>
      </p:sp>
      <p:sp>
        <p:nvSpPr>
          <p:cNvPr id="3" name="Content Placeholder 2"/>
          <p:cNvSpPr>
            <a:spLocks noGrp="1"/>
          </p:cNvSpPr>
          <p:nvPr>
            <p:ph sz="quarter" idx="1"/>
          </p:nvPr>
        </p:nvSpPr>
        <p:spPr>
          <a:xfrm>
            <a:off x="301752" y="1527048"/>
            <a:ext cx="8503920" cy="4998296"/>
          </a:xfrm>
        </p:spPr>
        <p:txBody>
          <a:bodyPr>
            <a:normAutofit/>
          </a:bodyPr>
          <a:lstStyle/>
          <a:p>
            <a:pPr marL="0" indent="0">
              <a:buNone/>
            </a:pPr>
            <a:r>
              <a:rPr lang="en-US" b="1" dirty="0" smtClean="0"/>
              <a:t>concern</a:t>
            </a:r>
            <a:r>
              <a:rPr lang="en-US" dirty="0" smtClean="0"/>
              <a:t> </a:t>
            </a:r>
            <a:r>
              <a:rPr lang="en-US" dirty="0"/>
              <a:t>- to cause worry to </a:t>
            </a:r>
            <a:r>
              <a:rPr lang="en-US" dirty="0" smtClean="0"/>
              <a:t>someone</a:t>
            </a:r>
            <a:endParaRPr lang="en-US" dirty="0"/>
          </a:p>
          <a:p>
            <a:pPr marL="0" indent="0">
              <a:buNone/>
            </a:pPr>
            <a:endParaRPr lang="en-US" sz="800" dirty="0" smtClean="0"/>
          </a:p>
          <a:p>
            <a:pPr marL="0" indent="0">
              <a:buNone/>
            </a:pPr>
            <a:r>
              <a:rPr lang="sr-Latn-RS" b="1" dirty="0" smtClean="0"/>
              <a:t>occur</a:t>
            </a:r>
            <a:r>
              <a:rPr lang="en-US" b="1" dirty="0" smtClean="0"/>
              <a:t> </a:t>
            </a:r>
            <a:r>
              <a:rPr lang="en-US" dirty="0"/>
              <a:t>- (especially of accidents and other unexpected events) to </a:t>
            </a:r>
            <a:r>
              <a:rPr lang="en-US" dirty="0" smtClean="0"/>
              <a:t>happen</a:t>
            </a:r>
            <a:endParaRPr lang="en-US" dirty="0"/>
          </a:p>
          <a:p>
            <a:pPr marL="0" indent="0">
              <a:buNone/>
            </a:pPr>
            <a:endParaRPr lang="en-US" sz="800" dirty="0" smtClean="0"/>
          </a:p>
          <a:p>
            <a:pPr marL="0" indent="0">
              <a:buNone/>
            </a:pPr>
            <a:r>
              <a:rPr lang="sr-Latn-RS" b="1" dirty="0" smtClean="0"/>
              <a:t>attachment </a:t>
            </a:r>
            <a:r>
              <a:rPr lang="sr-Latn-RS" b="1" dirty="0"/>
              <a:t>to </a:t>
            </a:r>
            <a:r>
              <a:rPr lang="sr-Latn-RS" b="1" dirty="0" smtClean="0"/>
              <a:t>sb</a:t>
            </a:r>
            <a:r>
              <a:rPr lang="en-US" b="1" dirty="0" smtClean="0"/>
              <a:t>/</a:t>
            </a:r>
            <a:r>
              <a:rPr lang="en-US" b="1" dirty="0" err="1" smtClean="0"/>
              <a:t>sth</a:t>
            </a:r>
            <a:r>
              <a:rPr lang="en-US" b="1" dirty="0"/>
              <a:t> </a:t>
            </a:r>
            <a:r>
              <a:rPr lang="en-US" dirty="0"/>
              <a:t>- a feeling of love or strong connection to someone or </a:t>
            </a:r>
            <a:r>
              <a:rPr lang="en-US" dirty="0" smtClean="0"/>
              <a:t>something</a:t>
            </a:r>
          </a:p>
          <a:p>
            <a:pPr marL="0" indent="0">
              <a:buNone/>
            </a:pPr>
            <a:endParaRPr lang="en-US" sz="800" dirty="0" smtClean="0"/>
          </a:p>
          <a:p>
            <a:pPr marL="0" indent="0">
              <a:buNone/>
            </a:pPr>
            <a:r>
              <a:rPr lang="en-US" b="1" dirty="0" smtClean="0"/>
              <a:t>irritability</a:t>
            </a:r>
            <a:r>
              <a:rPr lang="en-US" dirty="0" smtClean="0"/>
              <a:t> </a:t>
            </a:r>
            <a:r>
              <a:rPr lang="en-US" dirty="0"/>
              <a:t>- the quality of becoming annoyed very easily</a:t>
            </a:r>
          </a:p>
          <a:p>
            <a:pPr marL="0" indent="0">
              <a:buNone/>
            </a:pPr>
            <a:endParaRPr lang="en-US" sz="800" dirty="0" smtClean="0"/>
          </a:p>
          <a:p>
            <a:pPr marL="0" indent="0">
              <a:buNone/>
            </a:pPr>
            <a:r>
              <a:rPr lang="en-US" b="1" dirty="0" smtClean="0"/>
              <a:t>cope </a:t>
            </a:r>
            <a:r>
              <a:rPr lang="en-US" b="1" dirty="0"/>
              <a:t>(with </a:t>
            </a:r>
            <a:r>
              <a:rPr lang="en-US" b="1" dirty="0" err="1"/>
              <a:t>sth</a:t>
            </a:r>
            <a:r>
              <a:rPr lang="en-US" b="1" dirty="0"/>
              <a:t>) </a:t>
            </a:r>
            <a:r>
              <a:rPr lang="en-US" dirty="0"/>
              <a:t>- to deal successfully with a difficult situation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59851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b="1" dirty="0"/>
              <a:t>stomp</a:t>
            </a:r>
            <a:r>
              <a:rPr lang="en-US" dirty="0"/>
              <a:t> - to walk with intentionally heavy steps, especially as a way of showing that you are </a:t>
            </a:r>
            <a:r>
              <a:rPr lang="en-US" dirty="0" smtClean="0"/>
              <a:t>annoyed</a:t>
            </a:r>
            <a:endParaRPr lang="en-US" dirty="0"/>
          </a:p>
          <a:p>
            <a:pPr marL="0" indent="0">
              <a:buNone/>
            </a:pPr>
            <a:endParaRPr lang="en-US" sz="800" dirty="0" smtClean="0"/>
          </a:p>
          <a:p>
            <a:pPr marL="0" indent="0">
              <a:buNone/>
            </a:pPr>
            <a:r>
              <a:rPr lang="en-US" b="1" dirty="0" smtClean="0"/>
              <a:t>tear </a:t>
            </a:r>
            <a:r>
              <a:rPr lang="en-US" b="1" dirty="0" err="1"/>
              <a:t>sth</a:t>
            </a:r>
            <a:r>
              <a:rPr lang="en-US" b="1" dirty="0"/>
              <a:t> up </a:t>
            </a:r>
            <a:r>
              <a:rPr lang="en-US" dirty="0"/>
              <a:t>- to tear paper into a lot of small </a:t>
            </a:r>
            <a:r>
              <a:rPr lang="en-US" dirty="0" smtClean="0"/>
              <a:t>pieces</a:t>
            </a:r>
            <a:endParaRPr lang="en-US" dirty="0"/>
          </a:p>
          <a:p>
            <a:pPr marL="0" indent="0">
              <a:buNone/>
            </a:pPr>
            <a:endParaRPr lang="en-US" sz="800" dirty="0" smtClean="0"/>
          </a:p>
          <a:p>
            <a:pPr marL="0" indent="0">
              <a:buNone/>
            </a:pPr>
            <a:r>
              <a:rPr lang="en-US" b="1" dirty="0" smtClean="0"/>
              <a:t>surface</a:t>
            </a:r>
            <a:r>
              <a:rPr lang="en-US" b="1" dirty="0"/>
              <a:t>, v </a:t>
            </a:r>
            <a:r>
              <a:rPr lang="en-US" dirty="0"/>
              <a:t>- to rise to the surface of </a:t>
            </a:r>
            <a:r>
              <a:rPr lang="en-US" dirty="0" smtClean="0"/>
              <a:t>water;</a:t>
            </a:r>
            <a:endParaRPr lang="en-US" dirty="0"/>
          </a:p>
          <a:p>
            <a:pPr marL="0" indent="0">
              <a:buNone/>
            </a:pPr>
            <a:r>
              <a:rPr lang="en-US" dirty="0" smtClean="0"/>
              <a:t>If </a:t>
            </a:r>
            <a:r>
              <a:rPr lang="en-US" dirty="0"/>
              <a:t>a feeling or information surfaces, it becomes </a:t>
            </a:r>
            <a:r>
              <a:rPr lang="en-US" dirty="0" smtClean="0"/>
              <a:t>known.</a:t>
            </a: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3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VOCABULARY EXERCISE </a:t>
            </a:r>
            <a:endParaRPr lang="en-US" dirty="0"/>
          </a:p>
        </p:txBody>
      </p:sp>
      <p:sp>
        <p:nvSpPr>
          <p:cNvPr id="3" name="Content Placeholder 2"/>
          <p:cNvSpPr>
            <a:spLocks noGrp="1"/>
          </p:cNvSpPr>
          <p:nvPr>
            <p:ph sz="quarter" idx="1"/>
          </p:nvPr>
        </p:nvSpPr>
        <p:spPr>
          <a:xfrm>
            <a:off x="323528" y="1628800"/>
            <a:ext cx="8496944" cy="4968552"/>
          </a:xfrm>
        </p:spPr>
        <p:txBody>
          <a:bodyPr>
            <a:normAutofit fontScale="32500" lnSpcReduction="20000"/>
          </a:bodyPr>
          <a:lstStyle/>
          <a:p>
            <a:pPr marL="0" indent="0">
              <a:buNone/>
            </a:pPr>
            <a:r>
              <a:rPr lang="en-US" sz="8600" b="1" dirty="0" smtClean="0"/>
              <a:t>Fill in the gaps with the right form of these words: concern, occur (x2), attachment</a:t>
            </a:r>
            <a:r>
              <a:rPr lang="en-US" sz="8600" b="1" dirty="0"/>
              <a:t>, </a:t>
            </a:r>
            <a:r>
              <a:rPr lang="en-US" sz="8600" b="1" dirty="0" smtClean="0"/>
              <a:t>irritability (</a:t>
            </a:r>
            <a:r>
              <a:rPr lang="en-US" sz="8600" b="1" dirty="0"/>
              <a:t>x2), cope (x2), stomp (x2), </a:t>
            </a:r>
            <a:r>
              <a:rPr lang="en-US" sz="8600" b="1" dirty="0" smtClean="0"/>
              <a:t>tear up, surface (x3)</a:t>
            </a:r>
          </a:p>
          <a:p>
            <a:pPr marL="0" indent="0">
              <a:buNone/>
            </a:pPr>
            <a:endParaRPr lang="en-US" sz="5000" dirty="0" smtClean="0"/>
          </a:p>
          <a:p>
            <a:pPr marL="0" indent="0">
              <a:buNone/>
            </a:pPr>
            <a:r>
              <a:rPr lang="en-US" sz="9200" dirty="0" smtClean="0"/>
              <a:t>1. He _____ the </a:t>
            </a:r>
            <a:r>
              <a:rPr lang="en-US" sz="9200" dirty="0"/>
              <a:t>letter </a:t>
            </a:r>
            <a:r>
              <a:rPr lang="en-US" sz="9200" dirty="0" smtClean="0"/>
              <a:t>____ and </a:t>
            </a:r>
            <a:r>
              <a:rPr lang="en-US" sz="9200" dirty="0"/>
              <a:t>threw it away</a:t>
            </a:r>
            <a:r>
              <a:rPr lang="en-US" sz="9200" dirty="0" smtClean="0"/>
              <a:t>.</a:t>
            </a:r>
          </a:p>
          <a:p>
            <a:pPr marL="0" indent="0">
              <a:buNone/>
            </a:pPr>
            <a:r>
              <a:rPr lang="en-US" sz="9200" dirty="0" smtClean="0"/>
              <a:t>2. Symptoms </a:t>
            </a:r>
            <a:r>
              <a:rPr lang="en-US" sz="9200" dirty="0"/>
              <a:t>may include depression</a:t>
            </a:r>
            <a:r>
              <a:rPr lang="en-US" sz="9200" dirty="0" smtClean="0"/>
              <a:t>, _______, </a:t>
            </a:r>
            <a:r>
              <a:rPr lang="en-US" sz="9200" dirty="0"/>
              <a:t>and anxiety.</a:t>
            </a:r>
          </a:p>
          <a:p>
            <a:pPr marL="0" indent="0">
              <a:buNone/>
            </a:pPr>
            <a:r>
              <a:rPr lang="en-US" sz="9200" dirty="0" smtClean="0"/>
              <a:t>3. She _____ up </a:t>
            </a:r>
            <a:r>
              <a:rPr lang="en-US" sz="9200" dirty="0"/>
              <a:t>the stairs and slammed her bedroom door.</a:t>
            </a:r>
          </a:p>
          <a:p>
            <a:pPr marL="0" indent="0">
              <a:buNone/>
            </a:pPr>
            <a:r>
              <a:rPr lang="en-US" sz="9200" dirty="0" smtClean="0"/>
              <a:t>4. A </a:t>
            </a:r>
            <a:r>
              <a:rPr lang="en-US" sz="9200" dirty="0" err="1"/>
              <a:t>rumour</a:t>
            </a:r>
            <a:r>
              <a:rPr lang="en-US" sz="9200" dirty="0"/>
              <a:t> has </a:t>
            </a:r>
            <a:r>
              <a:rPr lang="en-US" sz="9200" dirty="0" smtClean="0"/>
              <a:t>_______ that </a:t>
            </a:r>
            <a:r>
              <a:rPr lang="en-US" sz="9200" dirty="0"/>
              <a:t>the company is about to go out of business</a:t>
            </a:r>
            <a:r>
              <a:rPr lang="en-US" sz="9200" dirty="0" smtClean="0"/>
              <a:t>.</a:t>
            </a:r>
          </a:p>
        </p:txBody>
      </p:sp>
    </p:spTree>
    <p:extLst>
      <p:ext uri="{BB962C8B-B14F-4D97-AF65-F5344CB8AC3E}">
        <p14:creationId xmlns:p14="http://schemas.microsoft.com/office/powerpoint/2010/main" val="6477273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218</TotalTime>
  <Words>831</Words>
  <Application>Microsoft Office PowerPoint</Application>
  <PresentationFormat>On-screen Show (4:3)</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Civic</vt:lpstr>
      <vt:lpstr>Art  </vt:lpstr>
      <vt:lpstr>PowerPoint Presentation</vt:lpstr>
      <vt:lpstr>  When a crisis occurs, look for the following signs in children:</vt:lpstr>
      <vt:lpstr>  Using Art as a Means of Therapy     </vt:lpstr>
      <vt:lpstr>     Children process what they learn through play    </vt:lpstr>
      <vt:lpstr>Interpreting Art </vt:lpstr>
      <vt:lpstr>VOCABULARY</vt:lpstr>
      <vt:lpstr>PowerPoint Presentation</vt:lpstr>
      <vt:lpstr>VOCABULARY EXERCISE </vt:lpstr>
      <vt:lpstr>PowerPoint Presentation</vt:lpstr>
      <vt:lpstr>PowerPoint Presentation</vt:lpstr>
      <vt:lpstr>KEY:</vt:lpstr>
      <vt:lpstr>PowerPoint Presentation</vt:lpstr>
      <vt:lpstr>Revision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dc:title>
  <dc:creator>Inspirion 15 3878</dc:creator>
  <cp:lastModifiedBy>Inspirion 15 3878</cp:lastModifiedBy>
  <cp:revision>26</cp:revision>
  <dcterms:created xsi:type="dcterms:W3CDTF">2020-12-28T11:34:59Z</dcterms:created>
  <dcterms:modified xsi:type="dcterms:W3CDTF">2024-01-09T13:30:15Z</dcterms:modified>
</cp:coreProperties>
</file>